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8"/>
  </p:notes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09" autoAdjust="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1528C-BE24-4C42-9F7F-A2C517FD3523}" type="datetimeFigureOut">
              <a:rPr lang="it-IT" smtClean="0"/>
              <a:t>02/08/2021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3B2D3-C1D3-4BB3-B484-408AF2431454}" type="slidenum">
              <a:rPr lang="it-IT" smtClean="0"/>
              <a:t>‹N›</a:t>
            </a:fld>
            <a:endParaRPr lang="it-IT"/>
          </a:p>
        </p:txBody>
      </p:sp>
    </p:spTree>
    <p:extLst>
      <p:ext uri="{BB962C8B-B14F-4D97-AF65-F5344CB8AC3E}">
        <p14:creationId xmlns:p14="http://schemas.microsoft.com/office/powerpoint/2010/main" val="66351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23B2D3-C1D3-4BB3-B484-408AF2431454}" type="slidenum">
              <a:rPr lang="it-IT" smtClean="0"/>
              <a:t>9</a:t>
            </a:fld>
            <a:endParaRPr lang="it-IT"/>
          </a:p>
        </p:txBody>
      </p:sp>
    </p:spTree>
    <p:extLst>
      <p:ext uri="{BB962C8B-B14F-4D97-AF65-F5344CB8AC3E}">
        <p14:creationId xmlns:p14="http://schemas.microsoft.com/office/powerpoint/2010/main" val="3803884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11" name="Segnaposto numero diapositiva 10"/>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47753D09-5AC4-4C35-8927-D38FFC7BA610}" type="slidenum">
              <a:rPr lang="it-IT" smtClean="0"/>
              <a:t>‹N›</a:t>
            </a:fld>
            <a:endParaRPr lang="it-IT"/>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58DA27D-D5DB-4C64-89B7-50862A571F13}" type="datetimeFigureOut">
              <a:rPr lang="it-IT" smtClean="0"/>
              <a:t>02/08/2021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47753D09-5AC4-4C35-8927-D38FFC7BA610}" type="slidenum">
              <a:rPr lang="it-IT" smtClean="0"/>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8DA27D-D5DB-4C64-89B7-50862A571F13}" type="datetimeFigureOut">
              <a:rPr lang="it-IT" smtClean="0"/>
              <a:t>02/08/2021</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753D09-5AC4-4C35-8927-D38FFC7BA61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pull dir="lu"/>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cmag.com/slideshow_viewer/0,3253,l=254312&amp;amp;a=254312&amp;amp;po=1,00.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cworld.com/article/243782/five_tips_to_avoid_malware_in_mobile_app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u.edu/infosec/howtos/how-to-identify-and-protect-yourself-from-an-unsafe-websit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infoworld.com/article/2991532/security/fake-linkedin-profiles-lure-unsuspecting-user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help/325807937506242/" TargetMode="External"/><Relationship Id="rId2" Type="http://schemas.openxmlformats.org/officeDocument/2006/relationships/hyperlink" Target="http://lifehacker.com/which-browser-is-better-for-privacy-1525895782"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err="1" smtClean="0"/>
              <a:t>Pon</a:t>
            </a:r>
            <a:r>
              <a:rPr lang="it-IT" dirty="0" smtClean="0"/>
              <a:t>       “Uso consapevole e           controllato della rete”. </a:t>
            </a:r>
            <a:endParaRPr lang="it-IT" dirty="0"/>
          </a:p>
        </p:txBody>
      </p:sp>
      <p:sp>
        <p:nvSpPr>
          <p:cNvPr id="3" name="Segnaposto contenuto 2"/>
          <p:cNvSpPr>
            <a:spLocks noGrp="1"/>
          </p:cNvSpPr>
          <p:nvPr>
            <p:ph idx="1"/>
          </p:nvPr>
        </p:nvSpPr>
        <p:spPr/>
        <p:txBody>
          <a:bodyPr>
            <a:normAutofit fontScale="92500"/>
          </a:bodyPr>
          <a:lstStyle/>
          <a:p>
            <a:pPr>
              <a:buNone/>
            </a:pPr>
            <a:r>
              <a:rPr lang="it-IT" dirty="0" err="1" smtClean="0"/>
              <a:t>Acquesta</a:t>
            </a:r>
            <a:r>
              <a:rPr lang="it-IT" dirty="0" smtClean="0"/>
              <a:t> Immacolata </a:t>
            </a:r>
          </a:p>
          <a:p>
            <a:pPr>
              <a:buNone/>
            </a:pPr>
            <a:r>
              <a:rPr lang="it-IT" dirty="0" smtClean="0"/>
              <a:t>Scuola Media </a:t>
            </a:r>
            <a:r>
              <a:rPr lang="it-IT" dirty="0" err="1" smtClean="0"/>
              <a:t>Fagnano</a:t>
            </a:r>
            <a:r>
              <a:rPr lang="it-IT" dirty="0" smtClean="0"/>
              <a:t> Centro</a:t>
            </a:r>
          </a:p>
          <a:p>
            <a:pPr>
              <a:buNone/>
            </a:pPr>
            <a:r>
              <a:rPr lang="it-IT" dirty="0" smtClean="0"/>
              <a:t>Istituto Comprensivo </a:t>
            </a:r>
            <a:r>
              <a:rPr lang="it-IT" dirty="0" err="1" smtClean="0"/>
              <a:t>Fagnano-</a:t>
            </a:r>
            <a:r>
              <a:rPr lang="it-IT" dirty="0" smtClean="0"/>
              <a:t> </a:t>
            </a:r>
            <a:r>
              <a:rPr lang="it-IT" dirty="0" err="1" smtClean="0"/>
              <a:t>Mongrassano</a:t>
            </a:r>
            <a:r>
              <a:rPr lang="it-IT" dirty="0" smtClean="0"/>
              <a:t> </a:t>
            </a:r>
          </a:p>
          <a:p>
            <a:endParaRPr lang="it-IT" dirty="0" smtClean="0"/>
          </a:p>
          <a:p>
            <a:pPr>
              <a:buNone/>
            </a:pPr>
            <a:r>
              <a:rPr lang="it-IT" dirty="0" smtClean="0"/>
              <a:t>                                Docente Esperto</a:t>
            </a:r>
          </a:p>
          <a:p>
            <a:pPr>
              <a:buNone/>
            </a:pPr>
            <a:r>
              <a:rPr lang="it-IT" dirty="0" smtClean="0"/>
              <a:t>                        Prof. Gennaro </a:t>
            </a:r>
            <a:r>
              <a:rPr lang="it-IT" dirty="0" err="1" smtClean="0"/>
              <a:t>Sinimarco</a:t>
            </a:r>
            <a:r>
              <a:rPr lang="it-IT" dirty="0" smtClean="0"/>
              <a:t> </a:t>
            </a:r>
          </a:p>
          <a:p>
            <a:pPr>
              <a:buNone/>
            </a:pPr>
            <a:r>
              <a:rPr lang="it-IT" dirty="0" smtClean="0"/>
              <a:t>                                        Tutor </a:t>
            </a:r>
          </a:p>
          <a:p>
            <a:pPr>
              <a:buNone/>
            </a:pPr>
            <a:r>
              <a:rPr lang="it-IT" dirty="0" smtClean="0"/>
              <a:t>                          Prof.ssa Vincenza </a:t>
            </a:r>
            <a:r>
              <a:rPr lang="it-IT" dirty="0" err="1" smtClean="0"/>
              <a:t>Carpinelli</a:t>
            </a:r>
            <a:r>
              <a:rPr lang="it-IT" dirty="0" smtClean="0"/>
              <a:t> </a:t>
            </a:r>
            <a:endParaRPr lang="it-IT"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7239000" cy="3240360"/>
          </a:xfrm>
        </p:spPr>
        <p:txBody>
          <a:bodyPr>
            <a:normAutofit/>
          </a:bodyPr>
          <a:lstStyle/>
          <a:p>
            <a:pPr algn="ctr" fontAlgn="base">
              <a:buNone/>
            </a:pPr>
            <a:r>
              <a:rPr lang="it-IT" sz="1600" b="1" dirty="0" smtClean="0">
                <a:latin typeface="Times New Roman" pitchFamily="18" charset="0"/>
                <a:cs typeface="Times New Roman" pitchFamily="18" charset="0"/>
              </a:rPr>
              <a:t>4. Assicurarsi che la connessione Internet sia sicura</a:t>
            </a:r>
          </a:p>
          <a:p>
            <a:pPr algn="just">
              <a:buNone/>
            </a:pPr>
            <a:r>
              <a:rPr lang="it-IT" sz="1600" dirty="0" smtClean="0">
                <a:latin typeface="Times New Roman" pitchFamily="18" charset="0"/>
                <a:cs typeface="Times New Roman" pitchFamily="18" charset="0"/>
              </a:rPr>
              <a:t>     Quando qualcuno è online in uno spazio pubblico, per esempio se si usa una connessione </a:t>
            </a:r>
            <a:r>
              <a:rPr lang="it-IT" sz="1600" dirty="0" err="1" smtClean="0">
                <a:latin typeface="Times New Roman" pitchFamily="18" charset="0"/>
                <a:cs typeface="Times New Roman" pitchFamily="18" charset="0"/>
              </a:rPr>
              <a:t>Wi-Fi</a:t>
            </a:r>
            <a:r>
              <a:rPr lang="it-IT" sz="1600" dirty="0" smtClean="0">
                <a:latin typeface="Times New Roman" pitchFamily="18" charset="0"/>
                <a:cs typeface="Times New Roman" pitchFamily="18" charset="0"/>
              </a:rPr>
              <a:t> pubblica, la rivista </a:t>
            </a:r>
            <a:r>
              <a:rPr lang="it-IT" sz="1600" dirty="0" err="1" smtClean="0">
                <a:latin typeface="Times New Roman" pitchFamily="18" charset="0"/>
                <a:cs typeface="Times New Roman" pitchFamily="18" charset="0"/>
                <a:hlinkClick r:id="rId2"/>
              </a:rPr>
              <a:t>PCMag</a:t>
            </a:r>
            <a:r>
              <a:rPr lang="it-IT" sz="1600" dirty="0" smtClean="0">
                <a:latin typeface="Times New Roman" pitchFamily="18" charset="0"/>
                <a:cs typeface="Times New Roman" pitchFamily="18" charset="0"/>
              </a:rPr>
              <a:t> ha affermato che in quel momento non vi è un controllo diretto sulla sicurezza della rete stessa. Gli esperti aziendali di </a:t>
            </a:r>
            <a:r>
              <a:rPr lang="it-IT" sz="1600" dirty="0" err="1" smtClean="0">
                <a:latin typeface="Times New Roman" pitchFamily="18" charset="0"/>
                <a:cs typeface="Times New Roman" pitchFamily="18" charset="0"/>
              </a:rPr>
              <a:t>cybersecurity</a:t>
            </a:r>
            <a:r>
              <a:rPr lang="it-IT" sz="1600" dirty="0" smtClean="0">
                <a:latin typeface="Times New Roman" pitchFamily="18" charset="0"/>
                <a:cs typeface="Times New Roman" pitchFamily="18" charset="0"/>
              </a:rPr>
              <a:t> si preoccupano a causa degli "</a:t>
            </a:r>
            <a:r>
              <a:rPr lang="it-IT" sz="1600" dirty="0" err="1" smtClean="0">
                <a:latin typeface="Times New Roman" pitchFamily="18" charset="0"/>
                <a:cs typeface="Times New Roman" pitchFamily="18" charset="0"/>
              </a:rPr>
              <a:t>endpoint</a:t>
            </a:r>
            <a:r>
              <a:rPr lang="it-IT" sz="1600" dirty="0" smtClean="0">
                <a:latin typeface="Times New Roman" pitchFamily="18" charset="0"/>
                <a:cs typeface="Times New Roman" pitchFamily="18" charset="0"/>
              </a:rPr>
              <a:t>", luoghi in cui una rete privata si connette con il mondo esterno. L'</a:t>
            </a:r>
            <a:r>
              <a:rPr lang="it-IT" sz="1600" dirty="0" err="1" smtClean="0">
                <a:latin typeface="Times New Roman" pitchFamily="18" charset="0"/>
                <a:cs typeface="Times New Roman" pitchFamily="18" charset="0"/>
              </a:rPr>
              <a:t>endpoint</a:t>
            </a:r>
            <a:r>
              <a:rPr lang="it-IT" sz="1600" dirty="0" smtClean="0">
                <a:latin typeface="Times New Roman" pitchFamily="18" charset="0"/>
                <a:cs typeface="Times New Roman" pitchFamily="18" charset="0"/>
              </a:rPr>
              <a:t> vulnerabile di ciascuno è rappresentato dalla connessione Internet locale. Assicurarsi che il proprio dispositivo sia sicuro e, in caso di dubbio, aspettare un momento migliore (per esempio finché non è possibile connettersi ad una rete </a:t>
            </a:r>
            <a:r>
              <a:rPr lang="it-IT" sz="1600" dirty="0" err="1" smtClean="0">
                <a:latin typeface="Times New Roman" pitchFamily="18" charset="0"/>
                <a:cs typeface="Times New Roman" pitchFamily="18" charset="0"/>
              </a:rPr>
              <a:t>Wi-Fi</a:t>
            </a:r>
            <a:r>
              <a:rPr lang="it-IT" sz="1600" dirty="0" smtClean="0">
                <a:latin typeface="Times New Roman" pitchFamily="18" charset="0"/>
                <a:cs typeface="Times New Roman" pitchFamily="18" charset="0"/>
              </a:rPr>
              <a:t> sicura) prima di fornire informazioni come il numero del proprio conto bancario.</a:t>
            </a:r>
            <a:endParaRPr lang="it-IT" sz="1600" dirty="0">
              <a:latin typeface="Times New Roman" pitchFamily="18" charset="0"/>
              <a:cs typeface="Times New Roman" pitchFamily="18" charset="0"/>
            </a:endParaRPr>
          </a:p>
        </p:txBody>
      </p:sp>
      <p:pic>
        <p:nvPicPr>
          <p:cNvPr id="145412" name="Picture 4" descr="Connessione Internet Sicura - Immagini vettoriali stock e altre immagini di  Accessibilità - iStock"/>
          <p:cNvPicPr>
            <a:picLocks noChangeAspect="1" noChangeArrowheads="1"/>
          </p:cNvPicPr>
          <p:nvPr/>
        </p:nvPicPr>
        <p:blipFill>
          <a:blip r:embed="rId3" cstate="print"/>
          <a:srcRect/>
          <a:stretch>
            <a:fillRect/>
          </a:stretch>
        </p:blipFill>
        <p:spPr bwMode="auto">
          <a:xfrm>
            <a:off x="611560" y="3068960"/>
            <a:ext cx="6984776" cy="3456384"/>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7239000" cy="4464496"/>
          </a:xfrm>
        </p:spPr>
        <p:txBody>
          <a:bodyPr>
            <a:normAutofit/>
          </a:bodyPr>
          <a:lstStyle/>
          <a:p>
            <a:pPr algn="ctr" fontAlgn="base">
              <a:buNone/>
            </a:pPr>
            <a:r>
              <a:rPr lang="it-IT" sz="1600" b="1" dirty="0" smtClean="0">
                <a:latin typeface="Times New Roman" pitchFamily="18" charset="0"/>
                <a:cs typeface="Times New Roman" pitchFamily="18" charset="0"/>
              </a:rPr>
              <a:t>5. Prestare attenzione a ciò che si scarica</a:t>
            </a:r>
          </a:p>
          <a:p>
            <a:pPr algn="just" fontAlgn="base">
              <a:buNone/>
            </a:pPr>
            <a:r>
              <a:rPr lang="it-IT" sz="1600" dirty="0" smtClean="0">
                <a:latin typeface="Times New Roman" pitchFamily="18" charset="0"/>
                <a:cs typeface="Times New Roman" pitchFamily="18" charset="0"/>
              </a:rPr>
              <a:t>     Uno degli obiettivi principali dei </a:t>
            </a:r>
            <a:r>
              <a:rPr lang="it-IT" sz="1600" dirty="0" err="1" smtClean="0">
                <a:latin typeface="Times New Roman" pitchFamily="18" charset="0"/>
                <a:cs typeface="Times New Roman" pitchFamily="18" charset="0"/>
              </a:rPr>
              <a:t>cybercriminali</a:t>
            </a:r>
            <a:r>
              <a:rPr lang="it-IT" sz="1600" dirty="0" smtClean="0">
                <a:latin typeface="Times New Roman" pitchFamily="18" charset="0"/>
                <a:cs typeface="Times New Roman" pitchFamily="18" charset="0"/>
              </a:rPr>
              <a:t>, è quello di condurre la vittima, col raggiro, a scaricare </a:t>
            </a:r>
            <a:r>
              <a:rPr lang="it-IT" sz="1600" dirty="0" err="1" smtClean="0">
                <a:latin typeface="Times New Roman" pitchFamily="18" charset="0"/>
                <a:cs typeface="Times New Roman" pitchFamily="18" charset="0"/>
              </a:rPr>
              <a:t>malware</a:t>
            </a:r>
            <a:r>
              <a:rPr lang="it-IT" sz="1600" dirty="0" smtClean="0">
                <a:latin typeface="Times New Roman" pitchFamily="18" charset="0"/>
                <a:cs typeface="Times New Roman" pitchFamily="18" charset="0"/>
              </a:rPr>
              <a:t>, programmi o </a:t>
            </a:r>
            <a:r>
              <a:rPr lang="it-IT" sz="1600" dirty="0" err="1" smtClean="0">
                <a:latin typeface="Times New Roman" pitchFamily="18" charset="0"/>
                <a:cs typeface="Times New Roman" pitchFamily="18" charset="0"/>
              </a:rPr>
              <a:t>app</a:t>
            </a:r>
            <a:r>
              <a:rPr lang="it-IT" sz="1600" dirty="0" smtClean="0">
                <a:latin typeface="Times New Roman" pitchFamily="18" charset="0"/>
                <a:cs typeface="Times New Roman" pitchFamily="18" charset="0"/>
              </a:rPr>
              <a:t> portatori di </a:t>
            </a:r>
            <a:r>
              <a:rPr lang="it-IT" sz="1600" dirty="0" err="1" smtClean="0">
                <a:latin typeface="Times New Roman" pitchFamily="18" charset="0"/>
                <a:cs typeface="Times New Roman" pitchFamily="18" charset="0"/>
              </a:rPr>
              <a:t>malware</a:t>
            </a:r>
            <a:r>
              <a:rPr lang="it-IT" sz="1600" dirty="0" smtClean="0">
                <a:latin typeface="Times New Roman" pitchFamily="18" charset="0"/>
                <a:cs typeface="Times New Roman" pitchFamily="18" charset="0"/>
              </a:rPr>
              <a:t>, oppure tentano di rubare informazioni. Questo </a:t>
            </a:r>
            <a:r>
              <a:rPr lang="it-IT" sz="1600" dirty="0" err="1" smtClean="0">
                <a:latin typeface="Times New Roman" pitchFamily="18" charset="0"/>
                <a:cs typeface="Times New Roman" pitchFamily="18" charset="0"/>
              </a:rPr>
              <a:t>malware</a:t>
            </a:r>
            <a:r>
              <a:rPr lang="it-IT" sz="1600" dirty="0" smtClean="0">
                <a:latin typeface="Times New Roman" pitchFamily="18" charset="0"/>
                <a:cs typeface="Times New Roman" pitchFamily="18" charset="0"/>
              </a:rPr>
              <a:t> può presentarsi sotto forma di </a:t>
            </a:r>
            <a:r>
              <a:rPr lang="it-IT" sz="1600" dirty="0" err="1" smtClean="0">
                <a:latin typeface="Times New Roman" pitchFamily="18" charset="0"/>
                <a:cs typeface="Times New Roman" pitchFamily="18" charset="0"/>
              </a:rPr>
              <a:t>app</a:t>
            </a:r>
            <a:r>
              <a:rPr lang="it-IT" sz="1600" dirty="0" smtClean="0">
                <a:latin typeface="Times New Roman" pitchFamily="18" charset="0"/>
                <a:cs typeface="Times New Roman" pitchFamily="18" charset="0"/>
              </a:rPr>
              <a:t>: dai giochi più scaricati a strumenti che controllano il traffico o le condizioni meteo. Come </a:t>
            </a:r>
            <a:r>
              <a:rPr lang="it-IT" sz="1600" u="sng" dirty="0" err="1" smtClean="0">
                <a:latin typeface="Times New Roman" pitchFamily="18" charset="0"/>
                <a:cs typeface="Times New Roman" pitchFamily="18" charset="0"/>
                <a:hlinkClick r:id="rId2"/>
              </a:rPr>
              <a:t>PCWorld</a:t>
            </a:r>
            <a:r>
              <a:rPr lang="it-IT" sz="1600" u="sng" dirty="0" smtClean="0">
                <a:latin typeface="Times New Roman" pitchFamily="18" charset="0"/>
                <a:cs typeface="Times New Roman" pitchFamily="18" charset="0"/>
                <a:hlinkClick r:id="rId2"/>
              </a:rPr>
              <a:t> consiglia</a:t>
            </a:r>
            <a:r>
              <a:rPr lang="it-IT" sz="1600" dirty="0" smtClean="0">
                <a:latin typeface="Times New Roman" pitchFamily="18" charset="0"/>
                <a:cs typeface="Times New Roman" pitchFamily="18" charset="0"/>
              </a:rPr>
              <a:t>, è bene non scaricare </a:t>
            </a:r>
            <a:r>
              <a:rPr lang="it-IT" sz="1600" dirty="0" err="1" smtClean="0">
                <a:latin typeface="Times New Roman" pitchFamily="18" charset="0"/>
                <a:cs typeface="Times New Roman" pitchFamily="18" charset="0"/>
              </a:rPr>
              <a:t>app</a:t>
            </a:r>
            <a:r>
              <a:rPr lang="it-IT" sz="1600" dirty="0" smtClean="0">
                <a:latin typeface="Times New Roman" pitchFamily="18" charset="0"/>
                <a:cs typeface="Times New Roman" pitchFamily="18" charset="0"/>
              </a:rPr>
              <a:t> che risultano essere ambigue o che provengono da un sito poco affidabile.</a:t>
            </a:r>
          </a:p>
          <a:p>
            <a:endParaRPr lang="it-IT" dirty="0"/>
          </a:p>
        </p:txBody>
      </p:sp>
      <p:pic>
        <p:nvPicPr>
          <p:cNvPr id="148482" name="Picture 2" descr="10 siti web per scaricare programmi PC gratis in sicurezza"/>
          <p:cNvPicPr>
            <a:picLocks noChangeAspect="1" noChangeArrowheads="1"/>
          </p:cNvPicPr>
          <p:nvPr/>
        </p:nvPicPr>
        <p:blipFill>
          <a:blip r:embed="rId3" cstate="print"/>
          <a:srcRect/>
          <a:stretch>
            <a:fillRect/>
          </a:stretch>
        </p:blipFill>
        <p:spPr bwMode="auto">
          <a:xfrm>
            <a:off x="827584" y="2564904"/>
            <a:ext cx="6840761" cy="3240360"/>
          </a:xfrm>
          <a:prstGeom prst="rect">
            <a:avLst/>
          </a:prstGeom>
          <a:noFill/>
        </p:spPr>
      </p:pic>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7239000" cy="5832648"/>
          </a:xfrm>
        </p:spPr>
        <p:txBody>
          <a:bodyPr>
            <a:normAutofit/>
          </a:bodyPr>
          <a:lstStyle/>
          <a:p>
            <a:pPr algn="ctr" fontAlgn="base">
              <a:buNone/>
            </a:pPr>
            <a:r>
              <a:rPr lang="it-IT" sz="1500" b="1" dirty="0" smtClean="0">
                <a:latin typeface="Times New Roman" pitchFamily="18" charset="0"/>
                <a:cs typeface="Times New Roman" pitchFamily="18" charset="0"/>
              </a:rPr>
              <a:t>6. Scegliere password complesse</a:t>
            </a:r>
          </a:p>
          <a:p>
            <a:pPr algn="just" fontAlgn="base">
              <a:buNone/>
            </a:pPr>
            <a:r>
              <a:rPr lang="it-IT" sz="1500" dirty="0" smtClean="0">
                <a:latin typeface="Times New Roman" pitchFamily="18" charset="0"/>
                <a:cs typeface="Times New Roman" pitchFamily="18" charset="0"/>
              </a:rPr>
              <a:t>      Le password sono tra i punti più deboli nell'intera struttura della sicurezza su Internet, ma attualmente non vi sono soluzioni in merito. Il problema delle password è il seguente: gli utenti tendono a scegliere chiavi di accesso semplici per poterle ricordare (come "password" oppure "123456"), semplici da indovinare anche per i </a:t>
            </a:r>
            <a:r>
              <a:rPr lang="it-IT" sz="1500" dirty="0" err="1" smtClean="0">
                <a:latin typeface="Times New Roman" pitchFamily="18" charset="0"/>
                <a:cs typeface="Times New Roman" pitchFamily="18" charset="0"/>
              </a:rPr>
              <a:t>cyberladri</a:t>
            </a:r>
            <a:r>
              <a:rPr lang="it-IT" sz="1500" dirty="0" smtClean="0">
                <a:latin typeface="Times New Roman" pitchFamily="18" charset="0"/>
                <a:cs typeface="Times New Roman" pitchFamily="18" charset="0"/>
              </a:rPr>
              <a:t>. Scegliere password complesse, in modo che sia difficile risalirvi anche per i </a:t>
            </a:r>
            <a:r>
              <a:rPr lang="it-IT" sz="1500" dirty="0" err="1" smtClean="0">
                <a:latin typeface="Times New Roman" pitchFamily="18" charset="0"/>
                <a:cs typeface="Times New Roman" pitchFamily="18" charset="0"/>
              </a:rPr>
              <a:t>cybercriminali</a:t>
            </a:r>
            <a:r>
              <a:rPr lang="it-IT" sz="1500" dirty="0" smtClean="0">
                <a:latin typeface="Times New Roman" pitchFamily="18" charset="0"/>
                <a:cs typeface="Times New Roman" pitchFamily="18" charset="0"/>
              </a:rPr>
              <a:t>. Il software Password manager può essere utile per la gestione di più password in modo che l'utente non le dimentichi. Una password complessa è una password singolare e di difficile composizione, formata da almeno 15 caratteri, da varie lettere, numeri e caratteri speciali.</a:t>
            </a:r>
          </a:p>
          <a:p>
            <a:endParaRPr lang="it-IT" dirty="0"/>
          </a:p>
        </p:txBody>
      </p:sp>
      <p:pic>
        <p:nvPicPr>
          <p:cNvPr id="149506" name="Picture 2" descr="Le password non sono più sicure: gli esperti consigliano le passphrase"/>
          <p:cNvPicPr>
            <a:picLocks noChangeAspect="1" noChangeArrowheads="1"/>
          </p:cNvPicPr>
          <p:nvPr/>
        </p:nvPicPr>
        <p:blipFill>
          <a:blip r:embed="rId2" cstate="print"/>
          <a:srcRect/>
          <a:stretch>
            <a:fillRect/>
          </a:stretch>
        </p:blipFill>
        <p:spPr bwMode="auto">
          <a:xfrm>
            <a:off x="899592" y="3212975"/>
            <a:ext cx="6076950" cy="2592289"/>
          </a:xfrm>
          <a:prstGeom prst="rect">
            <a:avLst/>
          </a:prstGeom>
          <a:noFill/>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7239000" cy="3168352"/>
          </a:xfrm>
        </p:spPr>
        <p:txBody>
          <a:bodyPr>
            <a:normAutofit/>
          </a:bodyPr>
          <a:lstStyle/>
          <a:p>
            <a:pPr algn="ctr" fontAlgn="base">
              <a:buNone/>
            </a:pPr>
            <a:r>
              <a:rPr lang="it-IT" sz="1700" b="1" dirty="0" smtClean="0">
                <a:latin typeface="Times New Roman" pitchFamily="18" charset="0"/>
                <a:cs typeface="Times New Roman" pitchFamily="18" charset="0"/>
              </a:rPr>
              <a:t>7. Fare acquisti online da siti sicuri</a:t>
            </a:r>
          </a:p>
          <a:p>
            <a:pPr algn="just" fontAlgn="base">
              <a:buNone/>
            </a:pPr>
            <a:r>
              <a:rPr lang="it-IT" sz="1700" dirty="0" smtClean="0">
                <a:latin typeface="Times New Roman" pitchFamily="18" charset="0"/>
                <a:cs typeface="Times New Roman" pitchFamily="18" charset="0"/>
              </a:rPr>
              <a:t>     Ogni volta che si fanno acquisti online, bisogna fornire informazioni riguardanti la propria carta di credito o il proprio conto bancario, proprio quello che i </a:t>
            </a:r>
            <a:r>
              <a:rPr lang="it-IT" sz="1700" dirty="0" err="1" smtClean="0">
                <a:latin typeface="Times New Roman" pitchFamily="18" charset="0"/>
                <a:cs typeface="Times New Roman" pitchFamily="18" charset="0"/>
              </a:rPr>
              <a:t>cybercriminali</a:t>
            </a:r>
            <a:r>
              <a:rPr lang="it-IT" sz="1700" dirty="0" smtClean="0">
                <a:latin typeface="Times New Roman" pitchFamily="18" charset="0"/>
                <a:cs typeface="Times New Roman" pitchFamily="18" charset="0"/>
              </a:rPr>
              <a:t> sono più bramosi di ottenere. Immettere queste informazioni solo in siti che forniscono connessioni sicure e criptate. Come </a:t>
            </a:r>
            <a:r>
              <a:rPr lang="it-IT" sz="1700" u="sng" dirty="0" smtClean="0">
                <a:latin typeface="Times New Roman" pitchFamily="18" charset="0"/>
                <a:cs typeface="Times New Roman" pitchFamily="18" charset="0"/>
                <a:hlinkClick r:id="rId2"/>
              </a:rPr>
              <a:t>l'università di Boston</a:t>
            </a:r>
            <a:r>
              <a:rPr lang="it-IT" sz="1700" dirty="0" smtClean="0">
                <a:latin typeface="Times New Roman" pitchFamily="18" charset="0"/>
                <a:cs typeface="Times New Roman" pitchFamily="18" charset="0"/>
              </a:rPr>
              <a:t> ha sottolineato, è possibile identificare siti sicuri cercando indirizzi che inizino per </a:t>
            </a:r>
            <a:r>
              <a:rPr lang="it-IT" sz="1700" i="1" dirty="0" smtClean="0">
                <a:latin typeface="Times New Roman" pitchFamily="18" charset="0"/>
                <a:cs typeface="Times New Roman" pitchFamily="18" charset="0"/>
              </a:rPr>
              <a:t>https:</a:t>
            </a:r>
            <a:r>
              <a:rPr lang="it-IT" sz="1700" dirty="0" smtClean="0">
                <a:latin typeface="Times New Roman" pitchFamily="18" charset="0"/>
                <a:cs typeface="Times New Roman" pitchFamily="18" charset="0"/>
              </a:rPr>
              <a:t> (la S sta per </a:t>
            </a:r>
            <a:r>
              <a:rPr lang="it-IT" sz="1700" i="1" dirty="0" smtClean="0">
                <a:latin typeface="Times New Roman" pitchFamily="18" charset="0"/>
                <a:cs typeface="Times New Roman" pitchFamily="18" charset="0"/>
              </a:rPr>
              <a:t>sicuro</a:t>
            </a:r>
            <a:r>
              <a:rPr lang="it-IT" sz="1700" dirty="0" smtClean="0">
                <a:latin typeface="Times New Roman" pitchFamily="18" charset="0"/>
                <a:cs typeface="Times New Roman" pitchFamily="18" charset="0"/>
              </a:rPr>
              <a:t>) invece di cercare siti che inizino semplicemente per </a:t>
            </a:r>
            <a:r>
              <a:rPr lang="it-IT" sz="1700" i="1" dirty="0" smtClean="0">
                <a:latin typeface="Times New Roman" pitchFamily="18" charset="0"/>
                <a:cs typeface="Times New Roman" pitchFamily="18" charset="0"/>
              </a:rPr>
              <a:t>http:</a:t>
            </a:r>
            <a:r>
              <a:rPr lang="it-IT" sz="1700" dirty="0" smtClean="0">
                <a:latin typeface="Times New Roman" pitchFamily="18" charset="0"/>
                <a:cs typeface="Times New Roman" pitchFamily="18" charset="0"/>
              </a:rPr>
              <a:t>.Tali siti protetti potrebbero inoltre essere contraddistinti dall'icona del lucchetto vicino alla barra degli indirizzi.</a:t>
            </a:r>
          </a:p>
          <a:p>
            <a:endParaRPr lang="it-IT" dirty="0"/>
          </a:p>
        </p:txBody>
      </p:sp>
      <p:pic>
        <p:nvPicPr>
          <p:cNvPr id="150530" name="Picture 2" descr="Come capire se un sito è sicuro?"/>
          <p:cNvPicPr>
            <a:picLocks noChangeAspect="1" noChangeArrowheads="1"/>
          </p:cNvPicPr>
          <p:nvPr/>
        </p:nvPicPr>
        <p:blipFill>
          <a:blip r:embed="rId3" cstate="print"/>
          <a:srcRect/>
          <a:stretch>
            <a:fillRect/>
          </a:stretch>
        </p:blipFill>
        <p:spPr bwMode="auto">
          <a:xfrm>
            <a:off x="1187624" y="3284984"/>
            <a:ext cx="5904656" cy="2736304"/>
          </a:xfrm>
          <a:prstGeom prst="rect">
            <a:avLst/>
          </a:prstGeom>
          <a:noFill/>
        </p:spPr>
      </p:pic>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7239000" cy="2736304"/>
          </a:xfrm>
        </p:spPr>
        <p:txBody>
          <a:bodyPr>
            <a:normAutofit fontScale="92500" lnSpcReduction="10000"/>
          </a:bodyPr>
          <a:lstStyle/>
          <a:p>
            <a:pPr algn="r" fontAlgn="base">
              <a:buNone/>
            </a:pPr>
            <a:r>
              <a:rPr lang="it-IT" b="1" dirty="0" smtClean="0"/>
              <a:t>8. Prestare attenzione a ciò che si posta</a:t>
            </a:r>
          </a:p>
          <a:p>
            <a:pPr fontAlgn="base">
              <a:buNone/>
            </a:pPr>
            <a:r>
              <a:rPr lang="it-IT" sz="1700" dirty="0" smtClean="0">
                <a:latin typeface="Times New Roman" pitchFamily="18" charset="0"/>
                <a:cs typeface="Times New Roman" pitchFamily="18" charset="0"/>
              </a:rPr>
              <a:t>     Internet non dispone del tasto per l'eliminazione, come ha riscontrato il giovane candidato del New Hampshire: ogni commento o immagine che si posta online può rimanerci per sempre, perché rimuovere l'originale (per esempio da </a:t>
            </a:r>
            <a:r>
              <a:rPr lang="it-IT" sz="1700" dirty="0" err="1" smtClean="0">
                <a:latin typeface="Times New Roman" pitchFamily="18" charset="0"/>
                <a:cs typeface="Times New Roman" pitchFamily="18" charset="0"/>
              </a:rPr>
              <a:t>Twitter</a:t>
            </a:r>
            <a:r>
              <a:rPr lang="it-IT" sz="1700" dirty="0" smtClean="0">
                <a:latin typeface="Times New Roman" pitchFamily="18" charset="0"/>
                <a:cs typeface="Times New Roman" pitchFamily="18" charset="0"/>
              </a:rPr>
              <a:t>) non permettere di rimuovere qualunque copia fatta da altri. Non esiste alcun modo per "tornare indietro" e cancellare un commento che non avresti voluto scrivere, o quel </a:t>
            </a:r>
            <a:r>
              <a:rPr lang="it-IT" sz="1700" dirty="0" err="1" smtClean="0">
                <a:latin typeface="Times New Roman" pitchFamily="18" charset="0"/>
                <a:cs typeface="Times New Roman" pitchFamily="18" charset="0"/>
              </a:rPr>
              <a:t>selfie</a:t>
            </a:r>
            <a:r>
              <a:rPr lang="it-IT" sz="1700" dirty="0" smtClean="0">
                <a:latin typeface="Times New Roman" pitchFamily="18" charset="0"/>
                <a:cs typeface="Times New Roman" pitchFamily="18" charset="0"/>
              </a:rPr>
              <a:t> imbarazzante fatto ad una festa. Non mettere online ciò che si vorrebbe tenere nascosto alla propria mamma o a un potenziale datore di lavoro.</a:t>
            </a:r>
          </a:p>
          <a:p>
            <a:endParaRPr lang="it-IT" dirty="0"/>
          </a:p>
        </p:txBody>
      </p:sp>
      <p:pic>
        <p:nvPicPr>
          <p:cNvPr id="151556" name="Picture 4" descr="Un approfondimento su foto, immagini, diritto d'autore e social network |  Dario Banfi"/>
          <p:cNvPicPr>
            <a:picLocks noChangeAspect="1" noChangeArrowheads="1"/>
          </p:cNvPicPr>
          <p:nvPr/>
        </p:nvPicPr>
        <p:blipFill>
          <a:blip r:embed="rId2" cstate="print"/>
          <a:srcRect/>
          <a:stretch>
            <a:fillRect/>
          </a:stretch>
        </p:blipFill>
        <p:spPr bwMode="auto">
          <a:xfrm>
            <a:off x="395536" y="3212976"/>
            <a:ext cx="7620000" cy="3364260"/>
          </a:xfrm>
          <a:prstGeom prst="rect">
            <a:avLst/>
          </a:prstGeom>
          <a:noFill/>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7239000" cy="5907056"/>
          </a:xfrm>
        </p:spPr>
        <p:txBody>
          <a:bodyPr/>
          <a:lstStyle/>
          <a:p>
            <a:pPr algn="ctr" fontAlgn="base">
              <a:buNone/>
            </a:pPr>
            <a:r>
              <a:rPr lang="it-IT" sz="1600" b="1" dirty="0" smtClean="0">
                <a:latin typeface="Times New Roman" pitchFamily="18" charset="0"/>
                <a:cs typeface="Times New Roman" pitchFamily="18" charset="0"/>
              </a:rPr>
              <a:t>   9. Prestare attenzione a chi si incontra online</a:t>
            </a:r>
          </a:p>
          <a:p>
            <a:pPr algn="just" fontAlgn="base">
              <a:buNone/>
            </a:pPr>
            <a:r>
              <a:rPr lang="it-IT" sz="1600" dirty="0" smtClean="0">
                <a:latin typeface="Times New Roman" pitchFamily="18" charset="0"/>
                <a:cs typeface="Times New Roman" pitchFamily="18" charset="0"/>
              </a:rPr>
              <a:t>      Le persone che si incontrano online non sono sempre chi dichiarano di essere, infatti potrebbero persino non essere reali. Come </a:t>
            </a:r>
            <a:r>
              <a:rPr lang="it-IT" sz="1600" u="sng" dirty="0" err="1" smtClean="0">
                <a:latin typeface="Times New Roman" pitchFamily="18" charset="0"/>
                <a:cs typeface="Times New Roman" pitchFamily="18" charset="0"/>
                <a:hlinkClick r:id="rId2"/>
              </a:rPr>
              <a:t>InfoWorld</a:t>
            </a:r>
            <a:r>
              <a:rPr lang="it-IT" sz="1600" dirty="0" smtClean="0">
                <a:latin typeface="Times New Roman" pitchFamily="18" charset="0"/>
                <a:cs typeface="Times New Roman" pitchFamily="18" charset="0"/>
              </a:rPr>
              <a:t> ha riportato, i falsi profili all'intero dei social media rappresentano un modo comune per gli hacker per avvicinarsi ad utenti ignari e derubarli. Bisogna essere tanto cauti e giudiziosi nella vita sociale in rete quanto lo si è in quella personale.</a:t>
            </a:r>
          </a:p>
          <a:p>
            <a:endParaRPr lang="it-IT" dirty="0"/>
          </a:p>
        </p:txBody>
      </p:sp>
      <p:pic>
        <p:nvPicPr>
          <p:cNvPr id="152578" name="Picture 2" descr="Siti di incontri: le statistiche spiegano come e per chi funzionano | Life  and The City"/>
          <p:cNvPicPr>
            <a:picLocks noChangeAspect="1" noChangeArrowheads="1"/>
          </p:cNvPicPr>
          <p:nvPr/>
        </p:nvPicPr>
        <p:blipFill>
          <a:blip r:embed="rId3" cstate="print"/>
          <a:srcRect/>
          <a:stretch>
            <a:fillRect/>
          </a:stretch>
        </p:blipFill>
        <p:spPr bwMode="auto">
          <a:xfrm>
            <a:off x="827584" y="2348880"/>
            <a:ext cx="6667500" cy="3333750"/>
          </a:xfrm>
          <a:prstGeom prst="rect">
            <a:avLst/>
          </a:prstGeom>
          <a:noFill/>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7239000" cy="936104"/>
          </a:xfrm>
        </p:spPr>
        <p:txBody>
          <a:bodyPr>
            <a:normAutofit lnSpcReduction="10000"/>
          </a:bodyPr>
          <a:lstStyle/>
          <a:p>
            <a:pPr>
              <a:buNone/>
            </a:pPr>
            <a:r>
              <a:rPr lang="it-IT" b="1" dirty="0" smtClean="0"/>
              <a:t>  10. Mantenere aggiornato il programma antivirus.</a:t>
            </a:r>
          </a:p>
          <a:p>
            <a:endParaRPr lang="it-IT" dirty="0"/>
          </a:p>
        </p:txBody>
      </p:sp>
      <p:pic>
        <p:nvPicPr>
          <p:cNvPr id="153602" name="Picture 2" descr="Come funzionano gli antivirus - Mira Shop"/>
          <p:cNvPicPr>
            <a:picLocks noChangeAspect="1" noChangeArrowheads="1"/>
          </p:cNvPicPr>
          <p:nvPr/>
        </p:nvPicPr>
        <p:blipFill>
          <a:blip r:embed="rId2" cstate="print"/>
          <a:srcRect/>
          <a:stretch>
            <a:fillRect/>
          </a:stretch>
        </p:blipFill>
        <p:spPr bwMode="auto">
          <a:xfrm>
            <a:off x="467544" y="1772816"/>
            <a:ext cx="6840760" cy="3024336"/>
          </a:xfrm>
          <a:prstGeom prst="rect">
            <a:avLst/>
          </a:prstGeom>
          <a:noFill/>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340768"/>
            <a:ext cx="7772400" cy="2259683"/>
          </a:xfrm>
        </p:spPr>
        <p:txBody>
          <a:bodyPr>
            <a:normAutofit fontScale="90000"/>
          </a:bodyPr>
          <a:lstStyle/>
          <a:p>
            <a:r>
              <a:rPr lang="it-IT" b="1" dirty="0"/>
              <a:t>In rete o nella rete? Accompagnare gli adolescenti ad un uso responsabile di internet</a:t>
            </a:r>
            <a:r>
              <a:rPr lang="it-IT" dirty="0"/>
              <a:t/>
            </a:r>
            <a:br>
              <a:rPr lang="it-IT" dirty="0"/>
            </a:br>
            <a:endParaRPr lang="it-IT" dirty="0"/>
          </a:p>
        </p:txBody>
      </p:sp>
      <p:sp>
        <p:nvSpPr>
          <p:cNvPr id="3" name="Sottotitolo 2"/>
          <p:cNvSpPr>
            <a:spLocks noGrp="1"/>
          </p:cNvSpPr>
          <p:nvPr>
            <p:ph type="subTitle" idx="1"/>
          </p:nvPr>
        </p:nvSpPr>
        <p:spPr>
          <a:xfrm>
            <a:off x="914400" y="3789040"/>
            <a:ext cx="7772400" cy="2016224"/>
          </a:xfrm>
        </p:spPr>
        <p:txBody>
          <a:bodyPr>
            <a:normAutofit/>
          </a:bodyPr>
          <a:lstStyle/>
          <a:p>
            <a:r>
              <a:rPr lang="it-IT" i="1" dirty="0" smtClean="0"/>
              <a:t>L'utilizzo di </a:t>
            </a:r>
            <a:r>
              <a:rPr lang="it-IT" b="1" i="1" dirty="0" smtClean="0"/>
              <a:t>internet</a:t>
            </a:r>
            <a:r>
              <a:rPr lang="it-IT" i="1" dirty="0" smtClean="0"/>
              <a:t> porta con </a:t>
            </a:r>
            <a:r>
              <a:rPr lang="it-IT" i="1" dirty="0" err="1" smtClean="0"/>
              <a:t>sè</a:t>
            </a:r>
            <a:r>
              <a:rPr lang="it-IT" i="1" dirty="0" smtClean="0"/>
              <a:t> la necessità di sviluppare un atteggiamento di autotutela, consapevolezza e responsabilità nei giovani internauti</a:t>
            </a:r>
            <a:endParaRPr lang="it-IT" dirty="0"/>
          </a:p>
        </p:txBody>
      </p:sp>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7239000" cy="3888432"/>
          </a:xfrm>
        </p:spPr>
        <p:txBody>
          <a:bodyPr>
            <a:normAutofit/>
          </a:bodyPr>
          <a:lstStyle/>
          <a:p>
            <a:pPr algn="just">
              <a:buNone/>
            </a:pPr>
            <a:r>
              <a:rPr lang="it-IT" sz="1600" b="1" dirty="0" smtClean="0">
                <a:latin typeface="Times New Roman" pitchFamily="18" charset="0"/>
                <a:cs typeface="Times New Roman" pitchFamily="18" charset="0"/>
              </a:rPr>
              <a:t>  “Risulta sempre più importante accompagnare gli adolescenti a riconoscere che internet è come un oceano immenso da esplorare portando con sé consapevolezza, responsabilità e un atteggiamento di autotutela e protezione; se, infatti, la rete è un mondo di comunicazione piuttosto libero, onesto e di condivisione paritaria è anche un contesto in cui la protezione della propria privacy e della propria riservatezza è messa duramente alla prova.”</a:t>
            </a:r>
            <a:r>
              <a:rPr lang="it-IT" b="1" dirty="0" smtClean="0"/>
              <a:t/>
            </a:r>
            <a:br>
              <a:rPr lang="it-IT" b="1" dirty="0" smtClean="0"/>
            </a:br>
            <a:endParaRPr lang="it-IT" dirty="0"/>
          </a:p>
        </p:txBody>
      </p:sp>
      <p:pic>
        <p:nvPicPr>
          <p:cNvPr id="1026" name="Picture 2" descr="10 regole per l'uso di Intenet a portata di bambino | UnaDonna"/>
          <p:cNvPicPr>
            <a:picLocks noChangeAspect="1" noChangeArrowheads="1"/>
          </p:cNvPicPr>
          <p:nvPr/>
        </p:nvPicPr>
        <p:blipFill>
          <a:blip r:embed="rId2" cstate="print"/>
          <a:srcRect/>
          <a:stretch>
            <a:fillRect/>
          </a:stretch>
        </p:blipFill>
        <p:spPr bwMode="auto">
          <a:xfrm>
            <a:off x="1043608" y="2276872"/>
            <a:ext cx="6480720" cy="36004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7239000" cy="4752528"/>
          </a:xfrm>
        </p:spPr>
        <p:txBody>
          <a:bodyPr>
            <a:normAutofit/>
          </a:bodyPr>
          <a:lstStyle/>
          <a:p>
            <a:pPr algn="just" fontAlgn="t">
              <a:buNone/>
            </a:pPr>
            <a:r>
              <a:rPr lang="it-IT" sz="1600" dirty="0" smtClean="0">
                <a:latin typeface="Times New Roman" pitchFamily="18" charset="0"/>
                <a:cs typeface="Times New Roman" pitchFamily="18" charset="0"/>
              </a:rPr>
              <a:t>     Internet risulta oggi il principale mezzo di comunicazione di massa, nelle vite sia degli adulti che dei ragazzi. L’avvento di internet e il suo utilizzo, che al giorno d’oggi spazia dall’ambito lavorativo a quello scolastico per arrivare a quello ludico-ricreativo, rappresenta una delle principali rivoluzioni dal punto di vista delle comunicazioni e quindi delle relazioni umane, costituendo una importante sfida dal punto di vista educativo nella relazione tra adulti e adolescenti.</a:t>
            </a:r>
          </a:p>
        </p:txBody>
      </p:sp>
      <p:pic>
        <p:nvPicPr>
          <p:cNvPr id="126978" name="Picture 2" descr="L'internet delle cose in 8 domande e risposte - Focus.it"/>
          <p:cNvPicPr>
            <a:picLocks noChangeAspect="1" noChangeArrowheads="1"/>
          </p:cNvPicPr>
          <p:nvPr/>
        </p:nvPicPr>
        <p:blipFill>
          <a:blip r:embed="rId2" cstate="print"/>
          <a:srcRect/>
          <a:stretch>
            <a:fillRect/>
          </a:stretch>
        </p:blipFill>
        <p:spPr bwMode="auto">
          <a:xfrm>
            <a:off x="1331640" y="2708920"/>
            <a:ext cx="6000750" cy="3190876"/>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7239000" cy="2952328"/>
          </a:xfrm>
        </p:spPr>
        <p:txBody>
          <a:bodyPr>
            <a:normAutofit fontScale="77500" lnSpcReduction="20000"/>
          </a:bodyPr>
          <a:lstStyle/>
          <a:p>
            <a:pPr fontAlgn="t">
              <a:buNone/>
            </a:pPr>
            <a:r>
              <a:rPr lang="it-IT" sz="2100" b="1" dirty="0" smtClean="0">
                <a:latin typeface="Times New Roman" pitchFamily="18" charset="0"/>
                <a:cs typeface="Times New Roman" pitchFamily="18" charset="0"/>
              </a:rPr>
              <a:t>Rimane quindi da chiedersi e, soprattutto, invitare gli adolescenti a chiedersi: quali sono le reali opportunità e punti di forza delle nuove tecnologie? Quali sono invece i rischi e le criticità di questi strumenti?</a:t>
            </a:r>
          </a:p>
          <a:p>
            <a:pPr algn="just">
              <a:buNone/>
            </a:pPr>
            <a:r>
              <a:rPr lang="it-IT" sz="2100" dirty="0" smtClean="0">
                <a:latin typeface="Times New Roman" pitchFamily="18" charset="0"/>
                <a:cs typeface="Times New Roman" pitchFamily="18" charset="0"/>
              </a:rPr>
              <a:t>Se, da una parte gli adolescenti sono abbastanza sicuri nell’evidenziare le potenzialità della rete (divertimento, approfondimento di interessi e passioni, sviluppo della conoscenza e della creatività, contatto diretto e immediato con i pari, facilità e immediatezza dell’utilizzo), dall’altra appaiono spesso carenti di informazioni, ma soprattutto di consapevolezze, in merito alle criticità e ai rischi oggettivi.</a:t>
            </a:r>
            <a:r>
              <a:rPr lang="it-IT" dirty="0" smtClean="0"/>
              <a:t/>
            </a:r>
            <a:br>
              <a:rPr lang="it-IT" dirty="0" smtClean="0"/>
            </a:br>
            <a:r>
              <a:rPr lang="it-IT" dirty="0" smtClean="0"/>
              <a:t/>
            </a:r>
            <a:br>
              <a:rPr lang="it-IT" dirty="0" smtClean="0"/>
            </a:br>
            <a:endParaRPr lang="it-IT" dirty="0"/>
          </a:p>
        </p:txBody>
      </p:sp>
      <p:pic>
        <p:nvPicPr>
          <p:cNvPr id="125954" name="Picture 2" descr="Netiquette - Regole di comportamento online"/>
          <p:cNvPicPr>
            <a:picLocks noChangeAspect="1" noChangeArrowheads="1"/>
          </p:cNvPicPr>
          <p:nvPr/>
        </p:nvPicPr>
        <p:blipFill>
          <a:blip r:embed="rId2" cstate="print"/>
          <a:srcRect/>
          <a:stretch>
            <a:fillRect/>
          </a:stretch>
        </p:blipFill>
        <p:spPr bwMode="auto">
          <a:xfrm>
            <a:off x="1259632" y="3238500"/>
            <a:ext cx="5524500" cy="3142828"/>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7239000" cy="1080120"/>
          </a:xfrm>
        </p:spPr>
        <p:txBody>
          <a:bodyPr>
            <a:normAutofit fontScale="92500"/>
          </a:bodyPr>
          <a:lstStyle/>
          <a:p>
            <a:pPr>
              <a:buNone/>
            </a:pPr>
            <a:r>
              <a:rPr lang="it-IT" b="1" dirty="0" smtClean="0">
                <a:solidFill>
                  <a:srgbClr val="FF0000"/>
                </a:solidFill>
              </a:rPr>
              <a:t>La top 10 delle regole di sicurezza su</a:t>
            </a:r>
          </a:p>
          <a:p>
            <a:pPr>
              <a:buNone/>
            </a:pPr>
            <a:r>
              <a:rPr lang="it-IT" b="1" dirty="0" smtClean="0">
                <a:solidFill>
                  <a:srgbClr val="FF0000"/>
                </a:solidFill>
              </a:rPr>
              <a:t>Internet e cosa non fare online:</a:t>
            </a:r>
          </a:p>
          <a:p>
            <a:pPr>
              <a:buNone/>
            </a:pPr>
            <a:endParaRPr lang="it-IT" b="1" dirty="0" smtClean="0">
              <a:solidFill>
                <a:srgbClr val="FF0000"/>
              </a:solidFill>
            </a:endParaRPr>
          </a:p>
          <a:p>
            <a:pPr>
              <a:buNone/>
            </a:pPr>
            <a:endParaRPr lang="it-IT" b="1" dirty="0" smtClean="0">
              <a:solidFill>
                <a:srgbClr val="FF0000"/>
              </a:solidFill>
            </a:endParaRPr>
          </a:p>
          <a:p>
            <a:endParaRPr lang="it-IT" dirty="0"/>
          </a:p>
        </p:txBody>
      </p:sp>
      <p:pic>
        <p:nvPicPr>
          <p:cNvPr id="141314" name="Picture 2" descr="regole uso internet - Cose da Mamme"/>
          <p:cNvPicPr>
            <a:picLocks noChangeAspect="1" noChangeArrowheads="1"/>
          </p:cNvPicPr>
          <p:nvPr/>
        </p:nvPicPr>
        <p:blipFill>
          <a:blip r:embed="rId2" cstate="print"/>
          <a:srcRect/>
          <a:stretch>
            <a:fillRect/>
          </a:stretch>
        </p:blipFill>
        <p:spPr bwMode="auto">
          <a:xfrm>
            <a:off x="1043608" y="1628800"/>
            <a:ext cx="5715000" cy="4095750"/>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7239000" cy="1872208"/>
          </a:xfrm>
        </p:spPr>
        <p:txBody>
          <a:bodyPr>
            <a:normAutofit/>
          </a:bodyPr>
          <a:lstStyle/>
          <a:p>
            <a:pPr algn="just" fontAlgn="base">
              <a:buNone/>
            </a:pPr>
            <a:r>
              <a:rPr lang="it-IT" sz="1400" b="1" dirty="0" smtClean="0"/>
              <a:t>1. </a:t>
            </a:r>
            <a:r>
              <a:rPr lang="it-IT" sz="1400" b="1" dirty="0" smtClean="0">
                <a:latin typeface="Times New Roman" pitchFamily="18" charset="0"/>
                <a:cs typeface="Times New Roman" pitchFamily="18" charset="0"/>
              </a:rPr>
              <a:t>Limitare e mantenere a un livello professionale le informazioni personali</a:t>
            </a:r>
          </a:p>
          <a:p>
            <a:pPr algn="just" fontAlgn="base">
              <a:buNone/>
            </a:pPr>
            <a:r>
              <a:rPr lang="it-IT" sz="1400" dirty="0" smtClean="0">
                <a:latin typeface="Times New Roman" pitchFamily="18" charset="0"/>
                <a:cs typeface="Times New Roman" pitchFamily="18" charset="0"/>
              </a:rPr>
              <a:t>     Potenziali datori di lavoro o clienti, non hanno bisogno di conoscere la situazione sentimentale o l'indirizzo di un utente. Ciò che è di loro interesse riguarda l'ambito delle competenze e delle esperienze pregresse e come mettersi in contatto con una determinata persona. Non si dovrebbero distribuire ad ogni singolo estraneo online, ovvero milioni di persone, vere e proprie informazioni personali.</a:t>
            </a:r>
            <a:endParaRPr lang="it-IT" sz="1400" dirty="0">
              <a:latin typeface="Times New Roman" pitchFamily="18" charset="0"/>
              <a:cs typeface="Times New Roman" pitchFamily="18" charset="0"/>
            </a:endParaRPr>
          </a:p>
        </p:txBody>
      </p:sp>
      <p:pic>
        <p:nvPicPr>
          <p:cNvPr id="142338" name="Picture 2" descr="NUOVO CODICE PRIVACY 2018 IN VIGORE DA SETTEMBRE"/>
          <p:cNvPicPr>
            <a:picLocks noChangeAspect="1" noChangeArrowheads="1"/>
          </p:cNvPicPr>
          <p:nvPr/>
        </p:nvPicPr>
        <p:blipFill>
          <a:blip r:embed="rId2" cstate="print"/>
          <a:srcRect/>
          <a:stretch>
            <a:fillRect/>
          </a:stretch>
        </p:blipFill>
        <p:spPr bwMode="auto">
          <a:xfrm>
            <a:off x="899592" y="2348880"/>
            <a:ext cx="6408712" cy="3024336"/>
          </a:xfrm>
          <a:prstGeom prst="rect">
            <a:avLst/>
          </a:prstGeom>
          <a:noFill/>
        </p:spPr>
      </p:pic>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7239000" cy="2448272"/>
          </a:xfrm>
        </p:spPr>
        <p:txBody>
          <a:bodyPr>
            <a:normAutofit fontScale="62500" lnSpcReduction="20000"/>
          </a:bodyPr>
          <a:lstStyle/>
          <a:p>
            <a:pPr fontAlgn="base">
              <a:buNone/>
            </a:pPr>
            <a:r>
              <a:rPr lang="it-IT" b="1" dirty="0" smtClean="0"/>
              <a:t>2. Continuare ad usare le impostazioni sulla privacy</a:t>
            </a:r>
          </a:p>
          <a:p>
            <a:pPr algn="just" fontAlgn="base">
              <a:buNone/>
            </a:pPr>
            <a:r>
              <a:rPr lang="it-IT" sz="2300" dirty="0" smtClean="0">
                <a:latin typeface="Times New Roman" pitchFamily="18" charset="0"/>
                <a:cs typeface="Times New Roman" pitchFamily="18" charset="0"/>
              </a:rPr>
              <a:t>     I distributori, come del resto gli hacker, desiderano conoscere tutto dell'utente: entrambi possono carpire molte informazioni dalla navigazione e dall'uso dei social media. Tuttavia, ognuno può prendersi cura dei propri dati. Come notato da </a:t>
            </a:r>
            <a:r>
              <a:rPr lang="it-IT" sz="2300" u="sng" dirty="0" err="1" smtClean="0">
                <a:latin typeface="Times New Roman" pitchFamily="18" charset="0"/>
                <a:cs typeface="Times New Roman" pitchFamily="18" charset="0"/>
                <a:hlinkClick r:id="rId2"/>
              </a:rPr>
              <a:t>Lifehacker</a:t>
            </a:r>
            <a:r>
              <a:rPr lang="it-IT" sz="2300" dirty="0" smtClean="0">
                <a:latin typeface="Times New Roman" pitchFamily="18" charset="0"/>
                <a:cs typeface="Times New Roman" pitchFamily="18" charset="0"/>
              </a:rPr>
              <a:t>, sia i browser Web sia i sistemi operativi mobili hanno impostazioni per proteggere la privacy online dell'utente. I siti più importanti come </a:t>
            </a:r>
            <a:r>
              <a:rPr lang="it-IT" sz="2300" u="sng" dirty="0" err="1" smtClean="0">
                <a:latin typeface="Times New Roman" pitchFamily="18" charset="0"/>
                <a:cs typeface="Times New Roman" pitchFamily="18" charset="0"/>
                <a:hlinkClick r:id="rId3"/>
              </a:rPr>
              <a:t>Facebook</a:t>
            </a:r>
            <a:r>
              <a:rPr lang="it-IT" sz="2300" dirty="0" smtClean="0">
                <a:latin typeface="Times New Roman" pitchFamily="18" charset="0"/>
                <a:cs typeface="Times New Roman" pitchFamily="18" charset="0"/>
              </a:rPr>
              <a:t> hanno anche a disposizione impostazione per aumentare la privacy. Talvolta, queste ultime sono (deliberatamente) poco evidenti poiché le aziende vogliono che l'utente inserisca le informazioni personali per il loro valore commerciale. Assicurarsi di aver abilitato queste protezioni della privacy e di mantenerle attivate.</a:t>
            </a:r>
          </a:p>
          <a:p>
            <a:endParaRPr lang="it-IT" dirty="0"/>
          </a:p>
        </p:txBody>
      </p:sp>
      <p:pic>
        <p:nvPicPr>
          <p:cNvPr id="143364" name="Picture 4" descr="Globalizzazione e privacy: una difficile convivenza all'interno dei siti  internet, soprattutto nella gestione dei cookie - ICT Security Magazine"/>
          <p:cNvPicPr>
            <a:picLocks noChangeAspect="1" noChangeArrowheads="1"/>
          </p:cNvPicPr>
          <p:nvPr/>
        </p:nvPicPr>
        <p:blipFill>
          <a:blip r:embed="rId4" cstate="print"/>
          <a:srcRect/>
          <a:stretch>
            <a:fillRect/>
          </a:stretch>
        </p:blipFill>
        <p:spPr bwMode="auto">
          <a:xfrm>
            <a:off x="971600" y="2852936"/>
            <a:ext cx="7128792" cy="3384376"/>
          </a:xfrm>
          <a:prstGeom prst="rect">
            <a:avLst/>
          </a:prstGeom>
          <a:noFill/>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7239000" cy="5328592"/>
          </a:xfrm>
        </p:spPr>
        <p:txBody>
          <a:bodyPr>
            <a:normAutofit/>
          </a:bodyPr>
          <a:lstStyle/>
          <a:p>
            <a:pPr algn="ctr" fontAlgn="base">
              <a:buNone/>
            </a:pPr>
            <a:r>
              <a:rPr lang="it-IT" b="1" dirty="0" smtClean="0"/>
              <a:t>3. Navigare in maniera sicura</a:t>
            </a:r>
          </a:p>
          <a:p>
            <a:pPr algn="just" fontAlgn="base">
              <a:buNone/>
            </a:pPr>
            <a:r>
              <a:rPr lang="it-IT" sz="1600" dirty="0" smtClean="0">
                <a:latin typeface="Times New Roman" pitchFamily="18" charset="0"/>
                <a:cs typeface="Times New Roman" pitchFamily="18" charset="0"/>
              </a:rPr>
              <a:t>     Nessuno sceglierebbe di camminare in un posto pericoloso: è bene adottare la stesa scelta online. I </a:t>
            </a:r>
            <a:r>
              <a:rPr lang="it-IT" sz="1600" dirty="0" err="1" smtClean="0">
                <a:latin typeface="Times New Roman" pitchFamily="18" charset="0"/>
                <a:cs typeface="Times New Roman" pitchFamily="18" charset="0"/>
              </a:rPr>
              <a:t>cybercriminali</a:t>
            </a:r>
            <a:r>
              <a:rPr lang="it-IT" sz="1600" dirty="0" smtClean="0">
                <a:latin typeface="Times New Roman" pitchFamily="18" charset="0"/>
                <a:cs typeface="Times New Roman" pitchFamily="18" charset="0"/>
              </a:rPr>
              <a:t> utilizzano contenuti che non passano inosservati come esca, poiché sanno che le persone vengono attratte da argomenti ambigui e potrebbero abbassare la guardia quando sono alla ricerca di determinati temi. Il demi-monde di Internet è ricco di insidie difficili da individuare e un click poco attento potrebbe mettere a repentaglio i dati personali o infettare con un </a:t>
            </a:r>
            <a:r>
              <a:rPr lang="it-IT" sz="1600" dirty="0" err="1" smtClean="0">
                <a:latin typeface="Times New Roman" pitchFamily="18" charset="0"/>
                <a:cs typeface="Times New Roman" pitchFamily="18" charset="0"/>
              </a:rPr>
              <a:t>malware</a:t>
            </a:r>
            <a:r>
              <a:rPr lang="it-IT" sz="1600" dirty="0" smtClean="0">
                <a:latin typeface="Times New Roman" pitchFamily="18" charset="0"/>
                <a:cs typeface="Times New Roman" pitchFamily="18" charset="0"/>
              </a:rPr>
              <a:t> il dispositivo di un utente. Se si resiste alla tentazione, non si dà agli hacker l'opportunità di poter agire.</a:t>
            </a:r>
          </a:p>
          <a:p>
            <a:endParaRPr lang="it-IT" dirty="0"/>
          </a:p>
        </p:txBody>
      </p:sp>
      <p:pic>
        <p:nvPicPr>
          <p:cNvPr id="144386" name="Picture 2" descr="Sicurezza online, protezione dei dati, sicurezza internet, navigazione  internet sicura design piatto illustrazione vettoriale per la grafica  mobile e web 272614 - Scarica Immagini Vettoriali Gratis, Grafica  Vettoriale, e Disegno Modelli"/>
          <p:cNvPicPr>
            <a:picLocks noChangeAspect="1" noChangeArrowheads="1"/>
          </p:cNvPicPr>
          <p:nvPr/>
        </p:nvPicPr>
        <p:blipFill>
          <a:blip r:embed="rId3" cstate="print"/>
          <a:srcRect/>
          <a:stretch>
            <a:fillRect/>
          </a:stretch>
        </p:blipFill>
        <p:spPr bwMode="auto">
          <a:xfrm>
            <a:off x="971600" y="3212977"/>
            <a:ext cx="5760640" cy="2736304"/>
          </a:xfrm>
          <a:prstGeom prst="rect">
            <a:avLst/>
          </a:prstGeom>
          <a:noFill/>
        </p:spPr>
      </p:pic>
    </p:spTree>
  </p:cSld>
  <p:clrMapOvr>
    <a:masterClrMapping/>
  </p:clrMapOvr>
  <p:transition>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103</TotalTime>
  <Words>996</Words>
  <Application>Microsoft Office PowerPoint</Application>
  <PresentationFormat>Presentazione su schermo (4:3)</PresentationFormat>
  <Paragraphs>38</Paragraphs>
  <Slides>16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Calibri</vt:lpstr>
      <vt:lpstr>Times New Roman</vt:lpstr>
      <vt:lpstr>Verdana</vt:lpstr>
      <vt:lpstr>Wingdings 2</vt:lpstr>
      <vt:lpstr>Astro</vt:lpstr>
      <vt:lpstr>Pon       “Uso consapevole e           controllato della rete”. </vt:lpstr>
      <vt:lpstr>In rete o nella rete? Accompagnare gli adolescenti ad un uso responsabile di internet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 consapevole e controllato della rete</dc:title>
  <dc:creator>Alunno</dc:creator>
  <cp:lastModifiedBy>Enza</cp:lastModifiedBy>
  <cp:revision>12</cp:revision>
  <dcterms:created xsi:type="dcterms:W3CDTF">2021-05-31T13:31:19Z</dcterms:created>
  <dcterms:modified xsi:type="dcterms:W3CDTF">2021-08-02T06:18:11Z</dcterms:modified>
</cp:coreProperties>
</file>